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D599B7-B07F-489E-8BA5-9B29E8ED15A9}">
  <a:tblStyle styleId="{C9D599B7-B07F-489E-8BA5-9B29E8ED15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5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Lato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9159c41d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9159c41d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9159c422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9159c422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9159c422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9159c422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9159c422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9159c422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9159c422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9159c422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9159c422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9159c422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9159c422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9159c422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9159c41d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9159c41d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9159c41d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9159c41d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9159c41d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9159c41d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9159c41d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9159c41d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9159c41d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9159c41d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9159c41d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9159c41d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9159c41d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9159c41d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9159c41de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9159c41d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9159c41d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9159c41d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9159c41d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9159c41d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9159c41d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a9159c41d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9159c41de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a9159c41d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9159c41d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9159c41d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9159c422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9159c422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9159c41d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9159c41d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a9159c422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a9159c422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9159c422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a9159c422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9159c422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a9159c422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9159c422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9159c422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9159c41d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a9159c41d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929913d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a929913d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9159c422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9159c422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9159c41d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9159c41d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9159c41d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9159c41d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9159c41d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9159c41d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9159c41d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9159c41d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9159c41d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9159c41d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Projecte 1: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Espai Aeri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46150" y="4004875"/>
            <a:ext cx="3470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Víctor Gracia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Ezequiel Miranda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Eloi Moncho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Alejandro Ramírez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3. Disseny del Holding pattern</a:t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37035" l="1534" r="1949" t="0"/>
          <a:stretch/>
        </p:blipFill>
        <p:spPr>
          <a:xfrm>
            <a:off x="775475" y="1524575"/>
            <a:ext cx="4752675" cy="18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5655825" y="2256450"/>
            <a:ext cx="834600" cy="35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6591025" y="2254050"/>
            <a:ext cx="17775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Holding speed: 220 kt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6064450" y="2973625"/>
            <a:ext cx="2651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 sota dels 14000 ft → 1 minut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7274000" y="2676725"/>
            <a:ext cx="333900" cy="353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/>
          <p:nvPr/>
        </p:nvSpPr>
        <p:spPr>
          <a:xfrm rot="5400000">
            <a:off x="7239500" y="3395875"/>
            <a:ext cx="402900" cy="2946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6513050" y="3833100"/>
            <a:ext cx="1855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6.79 km (3.66 NM)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3. Disseny del Holding pattern</a:t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828175" y="1593050"/>
            <a:ext cx="16791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Velocitat de gir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3636575" y="996800"/>
            <a:ext cx="4035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Velocitat de gir 3º → Radi de gir: 2.16 Km (1.16NM)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3712775" y="2063600"/>
            <a:ext cx="1473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Bank angle</a:t>
            </a: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25º →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775" y="1821647"/>
            <a:ext cx="1388644" cy="7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3572900" y="2708475"/>
            <a:ext cx="4324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Donde g=9.81 m/s2 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alpha=ángulo de alabeo (25º)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TAS (true airspeed) → TAS = K·IAS, on IAS son 220 kt i la K es un factor de conversió.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4">
            <a:alphaModFix/>
          </a:blip>
          <a:srcRect b="0" l="0" r="42492" t="0"/>
          <a:stretch/>
        </p:blipFill>
        <p:spPr>
          <a:xfrm>
            <a:off x="6670225" y="1950700"/>
            <a:ext cx="2108550" cy="4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/>
          <p:nvPr/>
        </p:nvSpPr>
        <p:spPr>
          <a:xfrm rot="-960517">
            <a:off x="2329050" y="1348772"/>
            <a:ext cx="1232496" cy="25532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3"/>
          <p:cNvSpPr/>
          <p:nvPr/>
        </p:nvSpPr>
        <p:spPr>
          <a:xfrm rot="919711">
            <a:off x="2329159" y="1901204"/>
            <a:ext cx="1232443" cy="2553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7897400" y="2054450"/>
            <a:ext cx="1002600" cy="32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725" y="2973720"/>
            <a:ext cx="3268100" cy="18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3. Disseny del Holding pattern</a:t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/>
          </a:blip>
          <a:srcRect b="27625" l="23437" r="36999" t="7586"/>
          <a:stretch/>
        </p:blipFill>
        <p:spPr>
          <a:xfrm>
            <a:off x="3305288" y="1307850"/>
            <a:ext cx="2533425" cy="36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3. Disseny del Holding pattern</a:t>
            </a:r>
            <a:endParaRPr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01" y="1520525"/>
            <a:ext cx="4557950" cy="1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251" y="1184900"/>
            <a:ext cx="3746100" cy="37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3. Disseny del Holding pattern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525" y="1095025"/>
            <a:ext cx="3892950" cy="38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3. Disseny del Holding pattern</a:t>
            </a:r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 rotWithShape="1">
          <a:blip r:embed="rId3">
            <a:alphaModFix/>
          </a:blip>
          <a:srcRect b="0" l="7502" r="14103" t="0"/>
          <a:stretch/>
        </p:blipFill>
        <p:spPr>
          <a:xfrm>
            <a:off x="162725" y="1734300"/>
            <a:ext cx="2724900" cy="31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 rotWithShape="1">
          <a:blip r:embed="rId4">
            <a:alphaModFix/>
          </a:blip>
          <a:srcRect b="0" l="8808" r="13720" t="0"/>
          <a:stretch/>
        </p:blipFill>
        <p:spPr>
          <a:xfrm>
            <a:off x="3185175" y="1734300"/>
            <a:ext cx="2618228" cy="31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 rotWithShape="1">
          <a:blip r:embed="rId5">
            <a:alphaModFix/>
          </a:blip>
          <a:srcRect b="0" l="5210" r="18272" t="0"/>
          <a:stretch/>
        </p:blipFill>
        <p:spPr>
          <a:xfrm>
            <a:off x="6065450" y="1734300"/>
            <a:ext cx="2915816" cy="318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/>
        </p:nvSpPr>
        <p:spPr>
          <a:xfrm>
            <a:off x="162825" y="1354550"/>
            <a:ext cx="2724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MLA-RES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131838" y="1307850"/>
            <a:ext cx="2724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MLA-Lleida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6100875" y="1307850"/>
            <a:ext cx="2724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VLA</a:t>
            </a: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-RES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3. Disseny del Holding pattern</a:t>
            </a:r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625" y="1134425"/>
            <a:ext cx="3882800" cy="37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5472750" y="2571750"/>
            <a:ext cx="3333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MOC → 300 metres (984 ft)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MOC del buffer de los 984 ft hasta 197 ft.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 Disseny de les STARs </a:t>
            </a:r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990600"/>
            <a:ext cx="57340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 Disseny de les STARs </a:t>
            </a:r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013" y="1472625"/>
            <a:ext cx="4807965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1297500" y="1073625"/>
            <a:ext cx="28026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 2 + STAR 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 Disseny de les STARs </a:t>
            </a:r>
            <a:endParaRPr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275" y="1472625"/>
            <a:ext cx="5219326" cy="35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/>
        </p:nvSpPr>
        <p:spPr>
          <a:xfrm>
            <a:off x="1297500" y="1073625"/>
            <a:ext cx="28026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 2 + STAR 4 = </a:t>
            </a: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Continguts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ca" sz="1600"/>
              <a:t>Situació actual a LERS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ca" sz="1600"/>
              <a:t>Ubicació del IAF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ca" sz="1600"/>
              <a:t>Disseny</a:t>
            </a:r>
            <a:r>
              <a:rPr lang="ca" sz="1600"/>
              <a:t> del Holding pattern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ca" sz="1600"/>
              <a:t>Disseny</a:t>
            </a:r>
            <a:r>
              <a:rPr lang="ca" sz="1600"/>
              <a:t> de les STARs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ca" sz="1600"/>
              <a:t>Disseny de les </a:t>
            </a:r>
            <a:r>
              <a:rPr lang="ca" sz="1600"/>
              <a:t>aproximacions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ca" sz="1600"/>
              <a:t>Disseny</a:t>
            </a:r>
            <a:r>
              <a:rPr lang="ca" sz="1600"/>
              <a:t> ILS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title"/>
          </p:nvPr>
        </p:nvSpPr>
        <p:spPr>
          <a:xfrm>
            <a:off x="1297500" y="338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 Disseny de les STARs </a:t>
            </a: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1297500" y="1073625"/>
            <a:ext cx="28026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 1 + STAR 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650" y="1472625"/>
            <a:ext cx="4224696" cy="35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 Disseny de les STARs </a:t>
            </a:r>
            <a:endParaRPr/>
          </a:p>
        </p:txBody>
      </p:sp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/>
          </a:blip>
          <a:srcRect b="5329" l="0" r="0" t="0"/>
          <a:stretch/>
        </p:blipFill>
        <p:spPr>
          <a:xfrm>
            <a:off x="2420150" y="1472625"/>
            <a:ext cx="4303704" cy="36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>
            <a:off x="1297500" y="1073625"/>
            <a:ext cx="28026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 1 + STAR 3</a:t>
            </a: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= STAR 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 Disseny de les STARs </a:t>
            </a:r>
            <a:endParaRPr/>
          </a:p>
        </p:txBody>
      </p:sp>
      <p:sp>
        <p:nvSpPr>
          <p:cNvPr id="305" name="Google Shape;305;p34"/>
          <p:cNvSpPr txBox="1"/>
          <p:nvPr/>
        </p:nvSpPr>
        <p:spPr>
          <a:xfrm>
            <a:off x="1297500" y="1073625"/>
            <a:ext cx="3978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Àrees de protecció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75" y="1607100"/>
            <a:ext cx="4419600" cy="243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686" y="1607100"/>
            <a:ext cx="4473515" cy="24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 Disseny de les STARs </a:t>
            </a:r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1297500" y="1073625"/>
            <a:ext cx="39789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Àrees de protecció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VIBOK - IAF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14" name="Google Shape;314;p35"/>
          <p:cNvGraphicFramePr/>
          <p:nvPr/>
        </p:nvGraphicFramePr>
        <p:xfrm>
          <a:off x="182450" y="399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{C9D599B7-B07F-489E-8BA5-9B29E8ED15A9}</a:tableStyleId>
              </a:tblPr>
              <a:tblGrid>
                <a:gridCol w="1910400"/>
                <a:gridCol w="1910400"/>
                <a:gridCol w="19104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Área primaria [NM]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Área secundaria [NM]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IAF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1.25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VIBOK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5.00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925" y="2000750"/>
            <a:ext cx="57340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 Disseny de les STARs </a:t>
            </a:r>
            <a:endParaRPr/>
          </a:p>
        </p:txBody>
      </p:sp>
      <p:pic>
        <p:nvPicPr>
          <p:cNvPr id="321" name="Google Shape;321;p36"/>
          <p:cNvPicPr preferRelativeResize="0"/>
          <p:nvPr/>
        </p:nvPicPr>
        <p:blipFill rotWithShape="1">
          <a:blip r:embed="rId3">
            <a:alphaModFix/>
          </a:blip>
          <a:srcRect b="6050" l="0" r="0" t="2957"/>
          <a:stretch/>
        </p:blipFill>
        <p:spPr>
          <a:xfrm>
            <a:off x="4007825" y="1073625"/>
            <a:ext cx="4859226" cy="39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/>
          <p:nvPr/>
        </p:nvSpPr>
        <p:spPr>
          <a:xfrm>
            <a:off x="1297500" y="1073625"/>
            <a:ext cx="39789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Àrees de protecció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STAR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3" name="Google Shape;323;p36"/>
          <p:cNvPicPr preferRelativeResize="0"/>
          <p:nvPr/>
        </p:nvPicPr>
        <p:blipFill rotWithShape="1">
          <a:blip r:embed="rId4">
            <a:alphaModFix/>
          </a:blip>
          <a:srcRect b="20134" l="0" r="0" t="0"/>
          <a:stretch/>
        </p:blipFill>
        <p:spPr>
          <a:xfrm>
            <a:off x="262300" y="2264225"/>
            <a:ext cx="3050749" cy="2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 Disseny de les STARs </a:t>
            </a:r>
            <a:endParaRPr/>
          </a:p>
        </p:txBody>
      </p:sp>
      <p:sp>
        <p:nvSpPr>
          <p:cNvPr id="329" name="Google Shape;329;p37"/>
          <p:cNvSpPr txBox="1"/>
          <p:nvPr/>
        </p:nvSpPr>
        <p:spPr>
          <a:xfrm>
            <a:off x="1297500" y="1073625"/>
            <a:ext cx="3978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Àrees de protecció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TIRGO - IAF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SEROX - IAF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AMPOL - Reus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VLA - Reus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30" name="Google Shape;330;p37"/>
          <p:cNvGraphicFramePr/>
          <p:nvPr/>
        </p:nvGraphicFramePr>
        <p:xfrm>
          <a:off x="2915350" y="112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{C9D599B7-B07F-489E-8BA5-9B29E8ED15A9}</a:tableStyleId>
              </a:tblPr>
              <a:tblGrid>
                <a:gridCol w="1910400"/>
                <a:gridCol w="1910400"/>
                <a:gridCol w="19104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Área primaria [NM]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Área secundaria [NM]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IAF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1.25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VIBOK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5.00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1" name="Google Shape;331;p37"/>
          <p:cNvGraphicFramePr/>
          <p:nvPr/>
        </p:nvGraphicFramePr>
        <p:xfrm>
          <a:off x="2915350" y="210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{C9D599B7-B07F-489E-8BA5-9B29E8ED15A9}</a:tableStyleId>
              </a:tblPr>
              <a:tblGrid>
                <a:gridCol w="1910400"/>
                <a:gridCol w="1910400"/>
                <a:gridCol w="19104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Área primaria [NM]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Área secundaria [NM]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IAF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1.25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SEROX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5.00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2" name="Google Shape;332;p37"/>
          <p:cNvGraphicFramePr/>
          <p:nvPr/>
        </p:nvGraphicFramePr>
        <p:xfrm>
          <a:off x="2915350" y="308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{C9D599B7-B07F-489E-8BA5-9B29E8ED15A9}</a:tableStyleId>
              </a:tblPr>
              <a:tblGrid>
                <a:gridCol w="1910400"/>
                <a:gridCol w="1910400"/>
                <a:gridCol w="19104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Área primaria [NM]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Área secundaria [NM]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IAF Reus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1.25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AMPOL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5.00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3" name="Google Shape;333;p37"/>
          <p:cNvGraphicFramePr/>
          <p:nvPr/>
        </p:nvGraphicFramePr>
        <p:xfrm>
          <a:off x="2915350" y="406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{C9D599B7-B07F-489E-8BA5-9B29E8ED15A9}</a:tableStyleId>
              </a:tblPr>
              <a:tblGrid>
                <a:gridCol w="1910400"/>
                <a:gridCol w="1910400"/>
                <a:gridCol w="19104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Área primaria [NM]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Área secundaria [NM]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IAF Reus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1.25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VLA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5.00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 Disseny de les STARs </a:t>
            </a:r>
            <a:endParaRPr/>
          </a:p>
        </p:txBody>
      </p:sp>
      <p:sp>
        <p:nvSpPr>
          <p:cNvPr id="339" name="Google Shape;339;p38"/>
          <p:cNvSpPr txBox="1"/>
          <p:nvPr/>
        </p:nvSpPr>
        <p:spPr>
          <a:xfrm>
            <a:off x="1297500" y="1073625"/>
            <a:ext cx="39789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Àrees de protecció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 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700" y="916475"/>
            <a:ext cx="4805076" cy="41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4. Disseny de les STARs </a:t>
            </a:r>
            <a:endParaRPr/>
          </a:p>
        </p:txBody>
      </p:sp>
      <p:sp>
        <p:nvSpPr>
          <p:cNvPr id="346" name="Google Shape;346;p39"/>
          <p:cNvSpPr txBox="1"/>
          <p:nvPr/>
        </p:nvSpPr>
        <p:spPr>
          <a:xfrm>
            <a:off x="1297500" y="1073625"/>
            <a:ext cx="39789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Obstacles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252" y="1073629"/>
            <a:ext cx="5329475" cy="39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5. Disseny de les aproximacions</a:t>
            </a:r>
            <a:endParaRPr/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275" y="1307850"/>
            <a:ext cx="5436245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0"/>
          <p:cNvSpPr txBox="1"/>
          <p:nvPr/>
        </p:nvSpPr>
        <p:spPr>
          <a:xfrm>
            <a:off x="183700" y="1706475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ca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TAS = 220 · 0.02 · 6000/1000 + 220 =246.4 kt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1558300" y="2508775"/>
            <a:ext cx="250800" cy="64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1000600" y="3244775"/>
            <a:ext cx="136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ca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456.3 km/h.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5. Disseny de les aproximacions</a:t>
            </a:r>
            <a:endParaRPr/>
          </a:p>
        </p:txBody>
      </p:sp>
      <p:pic>
        <p:nvPicPr>
          <p:cNvPr id="362" name="Google Shape;3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385050"/>
            <a:ext cx="57340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013" y="3219375"/>
            <a:ext cx="4453972" cy="17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1. </a:t>
            </a:r>
            <a:r>
              <a:rPr lang="ca"/>
              <a:t>Situació actual a LERS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75" y="1460250"/>
            <a:ext cx="5436245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6038150" y="2418525"/>
            <a:ext cx="27981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ca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STARs publicades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ca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RNP apch LNAV, LNAV/VNAV RWY07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ca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RNP apch LPV RWY07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-"/>
            </a:pPr>
            <a:r>
              <a:rPr lang="ca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ILS RWY25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5. Disseny de les aproximacions</a:t>
            </a:r>
            <a:endParaRPr/>
          </a:p>
        </p:txBody>
      </p:sp>
      <p:pic>
        <p:nvPicPr>
          <p:cNvPr id="369" name="Google Shape;3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50" y="1460250"/>
            <a:ext cx="3676078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2"/>
          <p:cNvSpPr txBox="1"/>
          <p:nvPr/>
        </p:nvSpPr>
        <p:spPr>
          <a:xfrm>
            <a:off x="1073788" y="1021650"/>
            <a:ext cx="2469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Protecció</a:t>
            </a: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RNP APCH RWY07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5089900" y="10485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Protección</a:t>
            </a: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RNP APCH RWY25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537" y="1460250"/>
            <a:ext cx="340071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5. Disseny de les aproximacions</a:t>
            </a:r>
            <a:endParaRPr/>
          </a:p>
        </p:txBody>
      </p:sp>
      <p:sp>
        <p:nvSpPr>
          <p:cNvPr id="378" name="Google Shape;378;p43"/>
          <p:cNvSpPr txBox="1"/>
          <p:nvPr/>
        </p:nvSpPr>
        <p:spPr>
          <a:xfrm>
            <a:off x="829950" y="2518550"/>
            <a:ext cx="2316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RNP APCH LNAV, LNAV/VNAV RWY07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9" name="Google Shape;3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250" y="1009670"/>
            <a:ext cx="5037749" cy="390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5. Disseny de les aproximacions</a:t>
            </a:r>
            <a:endParaRPr/>
          </a:p>
        </p:txBody>
      </p:sp>
      <p:sp>
        <p:nvSpPr>
          <p:cNvPr id="385" name="Google Shape;385;p44"/>
          <p:cNvSpPr txBox="1"/>
          <p:nvPr/>
        </p:nvSpPr>
        <p:spPr>
          <a:xfrm>
            <a:off x="625850" y="2654025"/>
            <a:ext cx="2316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RNP APCH LPV RWY07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50" y="968850"/>
            <a:ext cx="5228600" cy="39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5. Disseny de les aproximacions</a:t>
            </a:r>
            <a:endParaRPr/>
          </a:p>
        </p:txBody>
      </p:sp>
      <p:sp>
        <p:nvSpPr>
          <p:cNvPr id="392" name="Google Shape;392;p45"/>
          <p:cNvSpPr txBox="1"/>
          <p:nvPr/>
        </p:nvSpPr>
        <p:spPr>
          <a:xfrm>
            <a:off x="5767950" y="2784113"/>
            <a:ext cx="2809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RNP APCH RWY 25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175" y="1024900"/>
            <a:ext cx="4267675" cy="39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6. Disseny ILS</a:t>
            </a:r>
            <a:endParaRPr/>
          </a:p>
        </p:txBody>
      </p:sp>
      <p:sp>
        <p:nvSpPr>
          <p:cNvPr id="399" name="Google Shape;399;p46"/>
          <p:cNvSpPr txBox="1"/>
          <p:nvPr/>
        </p:nvSpPr>
        <p:spPr>
          <a:xfrm>
            <a:off x="1772375" y="2477405"/>
            <a:ext cx="1680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ILS RWY 25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500" y="330287"/>
            <a:ext cx="4978651" cy="46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 txBox="1"/>
          <p:nvPr>
            <p:ph type="title"/>
          </p:nvPr>
        </p:nvSpPr>
        <p:spPr>
          <a:xfrm>
            <a:off x="1267250" y="1657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/>
              <a:t>Gràcies per la vostra atenció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1. Situació actual a LERS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449300"/>
            <a:ext cx="57340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2. Ubicació del IAF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 sz="1400"/>
              <a:t>Ubicació DMEs:</a:t>
            </a:r>
            <a:endParaRPr sz="140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425" y="1307850"/>
            <a:ext cx="51339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2. Ubicació del IAF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98675" y="1307850"/>
            <a:ext cx="8139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/>
              <a:t>Cobertures DME: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400"/>
              <a:t>Altitud IAF → 6000 ft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ca" sz="1400"/>
              <a:t>Altura de la antena móvil = Altitud IAF - Altitud estació DME</a:t>
            </a:r>
            <a:endParaRPr sz="1400"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826" y="690150"/>
            <a:ext cx="3669175" cy="435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8"/>
          <p:cNvCxnSpPr/>
          <p:nvPr/>
        </p:nvCxnSpPr>
        <p:spPr>
          <a:xfrm flipH="1" rot="10800000">
            <a:off x="4895750" y="1814075"/>
            <a:ext cx="533100" cy="488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2. Ubicació del IAF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16475" y="1307850"/>
            <a:ext cx="8220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 sz="1400"/>
              <a:t>Cobertures DME:</a:t>
            </a:r>
            <a:endParaRPr sz="1400"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5" y="2469100"/>
            <a:ext cx="2899139" cy="24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987" y="2379175"/>
            <a:ext cx="2820022" cy="25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746250" y="1920825"/>
            <a:ext cx="15636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DME VLA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3828588" y="1849750"/>
            <a:ext cx="15636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DME MLA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6910950" y="1849750"/>
            <a:ext cx="15636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DME Reus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375" y="2379178"/>
            <a:ext cx="2899150" cy="25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2. Ubicació del IAF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62200" y="1361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 sz="1400"/>
              <a:t>Cobertura DME - DME</a:t>
            </a:r>
            <a:endParaRPr sz="1400"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126" y="1023575"/>
            <a:ext cx="4816876" cy="41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 rotWithShape="1">
          <a:blip r:embed="rId4">
            <a:alphaModFix/>
          </a:blip>
          <a:srcRect b="0" l="4596" r="2354" t="0"/>
          <a:stretch/>
        </p:blipFill>
        <p:spPr>
          <a:xfrm>
            <a:off x="62200" y="2571750"/>
            <a:ext cx="4157451" cy="15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2. Ubicació del IAF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62200" y="1361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a" sz="1400"/>
              <a:t>Cobertures DME - DME escollides</a:t>
            </a:r>
            <a:endParaRPr sz="1400"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252" y="897900"/>
            <a:ext cx="2513500" cy="41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0" y="2452150"/>
            <a:ext cx="3000432" cy="233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871100" y="2090200"/>
            <a:ext cx="16119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Reus - VLA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4011000" y="2090200"/>
            <a:ext cx="16119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Lleida</a:t>
            </a: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MLA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7035525" y="535800"/>
            <a:ext cx="16119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Reus - MLA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025" y="2452150"/>
            <a:ext cx="3151822" cy="23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